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so\AppData\Local\Microsoft\Windows\INetCache\Content.Outlook\1UWHDICC\201706%20zdravotne%20poistenie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Rast HDP a nákladov na zdravotníctvo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HDP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'[201706 zdravotne poistenie v2.xlsx]Sheet1'!$J$26:$J$34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'[201706 zdravotne poistenie v2.xlsx]Sheet1'!$K$26:$K$34</c:f>
              <c:numCache>
                <c:formatCode>0%</c:formatCode>
                <c:ptCount val="9"/>
                <c:pt idx="0">
                  <c:v>8.5999999999999993E-2</c:v>
                </c:pt>
                <c:pt idx="1">
                  <c:v>1.5410000000000146E-2</c:v>
                </c:pt>
                <c:pt idx="2">
                  <c:v>7.2272960000000275E-2</c:v>
                </c:pt>
                <c:pt idx="3">
                  <c:v>0.12052524320000013</c:v>
                </c:pt>
                <c:pt idx="4">
                  <c:v>0.15302047525279994</c:v>
                </c:pt>
                <c:pt idx="5">
                  <c:v>0.17608088475785588</c:v>
                </c:pt>
                <c:pt idx="6">
                  <c:v>0.20430682599204442</c:v>
                </c:pt>
                <c:pt idx="7">
                  <c:v>0.24766187172775811</c:v>
                </c:pt>
                <c:pt idx="8">
                  <c:v>0.28384406600786294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A9-45B6-A796-8BB0717F7803}"/>
            </c:ext>
          </c:extLst>
        </c:ser>
        <c:ser>
          <c:idx val="1"/>
          <c:order val="1"/>
          <c:tx>
            <c:v>Zdravotníctvo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'[201706 zdravotne poistenie v2.xlsx]Sheet1'!$J$26:$J$34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'[201706 zdravotne poistenie v2.xlsx]Sheet1'!$L$26:$L$34</c:f>
              <c:numCache>
                <c:formatCode>0%</c:formatCode>
                <c:ptCount val="9"/>
                <c:pt idx="0">
                  <c:v>5.1696174196351752E-3</c:v>
                </c:pt>
                <c:pt idx="1">
                  <c:v>-3.0455775676969332E-2</c:v>
                </c:pt>
                <c:pt idx="2">
                  <c:v>1.804096898697205E-2</c:v>
                </c:pt>
                <c:pt idx="3">
                  <c:v>6.3302128100534372E-2</c:v>
                </c:pt>
                <c:pt idx="4">
                  <c:v>0.13631180646606045</c:v>
                </c:pt>
                <c:pt idx="5">
                  <c:v>0.17687523752651013</c:v>
                </c:pt>
                <c:pt idx="6">
                  <c:v>0.24631201459539898</c:v>
                </c:pt>
                <c:pt idx="7">
                  <c:v>0.29840062078746632</c:v>
                </c:pt>
                <c:pt idx="8">
                  <c:v>0.32385142454433269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A9-45B6-A796-8BB0717F7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9608640"/>
        <c:axId val="569607656"/>
      </c:lineChart>
      <c:catAx>
        <c:axId val="56960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69607656"/>
        <c:crosses val="autoZero"/>
        <c:auto val="1"/>
        <c:lblAlgn val="ctr"/>
        <c:lblOffset val="100"/>
        <c:noMultiLvlLbl val="0"/>
      </c:catAx>
      <c:valAx>
        <c:axId val="56960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6960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9F5C3-5794-4B1B-9259-6D2EF8A8D5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600" dirty="0"/>
              <a:t>Odvodový bonus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5ADB35-D5DA-4D99-9AE2-DD0E64B9A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Zásadná reforma odvodov</a:t>
            </a:r>
          </a:p>
        </p:txBody>
      </p:sp>
    </p:spTree>
    <p:extLst>
      <p:ext uri="{BB962C8B-B14F-4D97-AF65-F5344CB8AC3E}">
        <p14:creationId xmlns:p14="http://schemas.microsoft.com/office/powerpoint/2010/main" val="53703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5D73D0-7EF2-4763-9EC8-99A70A7B0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1935"/>
            <a:ext cx="8596668" cy="5717319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sk-SK" sz="2400" dirty="0"/>
              <a:t>Čisté príjmy pracujúcich vyššie skoro o </a:t>
            </a:r>
            <a:r>
              <a:rPr lang="sk-SK" sz="2400" b="1" dirty="0"/>
              <a:t>2,5 miliardy €</a:t>
            </a:r>
            <a:r>
              <a:rPr lang="sk-SK" sz="2400" dirty="0"/>
              <a:t>.</a:t>
            </a:r>
          </a:p>
          <a:p>
            <a:pPr>
              <a:spcBef>
                <a:spcPts val="3000"/>
              </a:spcBef>
            </a:pPr>
            <a:r>
              <a:rPr lang="sk-SK" sz="2400" dirty="0"/>
              <a:t>Rodičom s deťmi do troch rokov dávame </a:t>
            </a:r>
            <a:r>
              <a:rPr lang="sk-SK" sz="2400" b="1" dirty="0"/>
              <a:t>trojnásobok peňazí</a:t>
            </a:r>
            <a:r>
              <a:rPr lang="sk-SK" sz="2400" dirty="0"/>
              <a:t>.</a:t>
            </a:r>
          </a:p>
          <a:p>
            <a:pPr>
              <a:spcBef>
                <a:spcPts val="3000"/>
              </a:spcBef>
            </a:pPr>
            <a:endParaRPr lang="sk-SK" sz="2400" dirty="0"/>
          </a:p>
          <a:p>
            <a:pPr>
              <a:spcBef>
                <a:spcPts val="3000"/>
              </a:spcBef>
            </a:pPr>
            <a:r>
              <a:rPr lang="sk-SK" sz="2400" dirty="0"/>
              <a:t>384 tisíc zamestnancov s najnižšími mzdami si polepší v priemere o 12%.</a:t>
            </a:r>
          </a:p>
          <a:p>
            <a:pPr>
              <a:spcBef>
                <a:spcPts val="3000"/>
              </a:spcBef>
            </a:pPr>
            <a:r>
              <a:rPr lang="sk-SK" sz="2400" dirty="0"/>
              <a:t>850 tisíc zamestnancov patriacich do strednej triedy bude mať vyššie čisté príjmy v priemere o 10%.</a:t>
            </a:r>
          </a:p>
          <a:p>
            <a:pPr>
              <a:spcBef>
                <a:spcPts val="3000"/>
              </a:spcBef>
            </a:pPr>
            <a:r>
              <a:rPr lang="sk-SK" sz="2400" dirty="0"/>
              <a:t>157 tisíc živnostníkov, ktorí dnes platia minimálne odvody, si významne polepší.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987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F8FA3-F43B-46E5-92A3-7D4EC6EB0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Prečo potrebujeme zásadnú reformu odvodov? Preto, že dnešný systém: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2F0E7F0-D595-4C4E-975A-61D175E8E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vytvára bariéru medzi nepracovaním a pracovaním</a:t>
            </a:r>
          </a:p>
          <a:p>
            <a:r>
              <a:rPr lang="sk-SK" sz="2400" dirty="0"/>
              <a:t>je </a:t>
            </a:r>
            <a:r>
              <a:rPr lang="sk-SK" sz="2400" dirty="0" err="1"/>
              <a:t>hyperkomplikovaný</a:t>
            </a:r>
            <a:r>
              <a:rPr lang="sk-SK" sz="2400" dirty="0"/>
              <a:t> – 7 rôznych odvodov, vyše 80 sociálnych dávok, cca 300 parametrov</a:t>
            </a:r>
          </a:p>
          <a:p>
            <a:r>
              <a:rPr lang="sk-SK" sz="2400" dirty="0"/>
              <a:t>obsahuje zásluhovosť a tá je nespravodlivá – chudobní doplácajú na bohatých, lebo bohatí žijú dlhšie</a:t>
            </a:r>
          </a:p>
          <a:p>
            <a:r>
              <a:rPr lang="sk-SK" sz="2400" dirty="0"/>
              <a:t>má jedno z najvyšších odvodových sadzieb na svete (36% z ceny práce)</a:t>
            </a:r>
          </a:p>
          <a:p>
            <a:r>
              <a:rPr lang="sk-SK" sz="2400" dirty="0"/>
              <a:t>zaťažuje prácu oveľa viac ako kapitál </a:t>
            </a:r>
          </a:p>
        </p:txBody>
      </p:sp>
    </p:spTree>
    <p:extLst>
      <p:ext uri="{BB962C8B-B14F-4D97-AF65-F5344CB8AC3E}">
        <p14:creationId xmlns:p14="http://schemas.microsoft.com/office/powerpoint/2010/main" val="39918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4529F-0015-4F4C-A0E1-49F06E0B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24917"/>
          </a:xfrm>
        </p:spPr>
        <p:txBody>
          <a:bodyPr>
            <a:normAutofit/>
          </a:bodyPr>
          <a:lstStyle/>
          <a:p>
            <a:r>
              <a:rPr lang="sk-SK" sz="4000" dirty="0"/>
              <a:t>Odvodový bonus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A6CE28-78B0-4D26-94E1-843413A38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4516"/>
            <a:ext cx="8827393" cy="4806893"/>
          </a:xfrm>
        </p:spPr>
        <p:txBody>
          <a:bodyPr/>
          <a:lstStyle/>
          <a:p>
            <a:r>
              <a:rPr lang="sk-SK" dirty="0"/>
              <a:t>Vytvára súbeh medzi sociálnou dávkou a mzdou</a:t>
            </a:r>
          </a:p>
          <a:p>
            <a:r>
              <a:rPr lang="sk-SK" dirty="0"/>
              <a:t>Kto nemá žiaden príjem, má nárok na životné minimum (toho času 198,09 €), čo je jeho základ dane, daň a odvody </a:t>
            </a:r>
            <a:r>
              <a:rPr lang="sk-SK"/>
              <a:t>sú 38%, </a:t>
            </a:r>
            <a:r>
              <a:rPr lang="sk-SK" b="1" dirty="0"/>
              <a:t>netto 122,82 €</a:t>
            </a:r>
          </a:p>
          <a:p>
            <a:r>
              <a:rPr lang="sk-SK" dirty="0"/>
              <a:t>Ak pracovať začne, životné minimum mu štát nezoberie, len mu ho mierne zníži, konkrétne o 10 percent jeho príjmov, príklad: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Výrazne zjednodušuje odvodovo sociálny systém (namiesto 300 parametrov &lt;30)</a:t>
            </a:r>
          </a:p>
          <a:p>
            <a:r>
              <a:rPr lang="sk-SK" dirty="0"/>
              <a:t>Vytvára obrovskú konkurenčnú výhodu Slovenska</a:t>
            </a:r>
          </a:p>
          <a:p>
            <a:r>
              <a:rPr lang="sk-SK" dirty="0"/>
              <a:t>Je rozpočtovo neutrálny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8D4CAAEC-1125-495A-BB0B-0D9E10A37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98658"/>
              </p:ext>
            </p:extLst>
          </p:nvPr>
        </p:nvGraphicFramePr>
        <p:xfrm>
          <a:off x="677334" y="3233024"/>
          <a:ext cx="92300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084">
                  <a:extLst>
                    <a:ext uri="{9D8B030D-6E8A-4147-A177-3AD203B41FA5}">
                      <a16:colId xmlns:a16="http://schemas.microsoft.com/office/drawing/2014/main" val="1144527787"/>
                    </a:ext>
                  </a:extLst>
                </a:gridCol>
                <a:gridCol w="2357307">
                  <a:extLst>
                    <a:ext uri="{9D8B030D-6E8A-4147-A177-3AD203B41FA5}">
                      <a16:colId xmlns:a16="http://schemas.microsoft.com/office/drawing/2014/main" val="3865287539"/>
                    </a:ext>
                  </a:extLst>
                </a:gridCol>
                <a:gridCol w="1535185">
                  <a:extLst>
                    <a:ext uri="{9D8B030D-6E8A-4147-A177-3AD203B41FA5}">
                      <a16:colId xmlns:a16="http://schemas.microsoft.com/office/drawing/2014/main" val="4170631842"/>
                    </a:ext>
                  </a:extLst>
                </a:gridCol>
                <a:gridCol w="1652631">
                  <a:extLst>
                    <a:ext uri="{9D8B030D-6E8A-4147-A177-3AD203B41FA5}">
                      <a16:colId xmlns:a16="http://schemas.microsoft.com/office/drawing/2014/main" val="551416840"/>
                    </a:ext>
                  </a:extLst>
                </a:gridCol>
                <a:gridCol w="1937857">
                  <a:extLst>
                    <a:ext uri="{9D8B030D-6E8A-4147-A177-3AD203B41FA5}">
                      <a16:colId xmlns:a16="http://schemas.microsoft.com/office/drawing/2014/main" val="2679881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Vlastný príjem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Odvodový bonus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Základ dane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Čistý príjem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1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198,09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198,09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Cca 62 resp. 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3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dirty="0"/>
                        <a:t>(198,09 – 60) =   </a:t>
                      </a:r>
                      <a:r>
                        <a:rPr lang="sk-SK" dirty="0"/>
                        <a:t>138,09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738,09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40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/>
                        <a:t>(198,09 – 150) =    </a:t>
                      </a:r>
                      <a:r>
                        <a:rPr lang="sk-SK" dirty="0"/>
                        <a:t>48,09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1548,09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/>
                        <a:t>838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67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5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6074B-8499-41DA-9D05-E3ADBC09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4250"/>
          </a:xfrm>
        </p:spPr>
        <p:txBody>
          <a:bodyPr/>
          <a:lstStyle/>
          <a:p>
            <a:r>
              <a:rPr lang="sk-SK" dirty="0"/>
              <a:t>Odvodový bonus – dopady na ŠR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2BEA2B-B3A7-4B8B-A2A0-9E53EBF8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9683"/>
            <a:ext cx="8596668" cy="4581679"/>
          </a:xfrm>
        </p:spPr>
        <p:txBody>
          <a:bodyPr/>
          <a:lstStyle/>
          <a:p>
            <a:r>
              <a:rPr lang="sk-SK" sz="2000" dirty="0"/>
              <a:t>Skladba obyvateľstva:</a:t>
            </a:r>
          </a:p>
          <a:p>
            <a:endParaRPr lang="sk-SK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FD2431CE-CA38-4932-97F7-8AD0C741F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33121"/>
              </p:ext>
            </p:extLst>
          </p:nvPr>
        </p:nvGraphicFramePr>
        <p:xfrm>
          <a:off x="897622" y="1971414"/>
          <a:ext cx="7743038" cy="4318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9681">
                  <a:extLst>
                    <a:ext uri="{9D8B030D-6E8A-4147-A177-3AD203B41FA5}">
                      <a16:colId xmlns:a16="http://schemas.microsoft.com/office/drawing/2014/main" val="1416813655"/>
                    </a:ext>
                  </a:extLst>
                </a:gridCol>
                <a:gridCol w="2013357">
                  <a:extLst>
                    <a:ext uri="{9D8B030D-6E8A-4147-A177-3AD203B41FA5}">
                      <a16:colId xmlns:a16="http://schemas.microsoft.com/office/drawing/2014/main" val="3903436185"/>
                    </a:ext>
                  </a:extLst>
                </a:gridCol>
              </a:tblGrid>
              <a:tr h="47648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zamestnanci (Sociálna poisťovňa)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1 969 810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58256982"/>
                  </a:ext>
                </a:extLst>
              </a:tr>
              <a:tr h="419504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silové zložky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51 451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17777776"/>
                  </a:ext>
                </a:extLst>
              </a:tr>
              <a:tr h="419504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SZČO s odvodmi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231 967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5911491"/>
                  </a:ext>
                </a:extLst>
              </a:tr>
              <a:tr h="419504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SZČO bez odvodov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115 025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98356356"/>
                  </a:ext>
                </a:extLst>
              </a:tr>
              <a:tr h="479691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deti do 15 rokov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838 060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88679002"/>
                  </a:ext>
                </a:extLst>
              </a:tr>
              <a:tr h="419504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matky s deťmi do 3 rokov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169 786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77339712"/>
                  </a:ext>
                </a:extLst>
              </a:tr>
              <a:tr h="41950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u="none" strike="noStrike" dirty="0">
                          <a:effectLst/>
                        </a:rPr>
                        <a:t>dospelé osoby bez príjmu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1 859 244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623334"/>
                  </a:ext>
                </a:extLst>
              </a:tr>
              <a:tr h="42324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u="none" strike="noStrike" dirty="0">
                          <a:effectLst/>
                        </a:rPr>
                        <a:t>osoby žijúce v zahraničí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200 000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64300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86672081"/>
                  </a:ext>
                </a:extLst>
              </a:tr>
              <a:tr h="22189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5 435 343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65719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0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CB896122-2EA4-4755-B898-6B8A187FB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299659"/>
              </p:ext>
            </p:extLst>
          </p:nvPr>
        </p:nvGraphicFramePr>
        <p:xfrm>
          <a:off x="184558" y="260060"/>
          <a:ext cx="11635532" cy="5616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7270">
                  <a:extLst>
                    <a:ext uri="{9D8B030D-6E8A-4147-A177-3AD203B41FA5}">
                      <a16:colId xmlns:a16="http://schemas.microsoft.com/office/drawing/2014/main" val="3749715298"/>
                    </a:ext>
                  </a:extLst>
                </a:gridCol>
                <a:gridCol w="1053060">
                  <a:extLst>
                    <a:ext uri="{9D8B030D-6E8A-4147-A177-3AD203B41FA5}">
                      <a16:colId xmlns:a16="http://schemas.microsoft.com/office/drawing/2014/main" val="2448474031"/>
                    </a:ext>
                  </a:extLst>
                </a:gridCol>
                <a:gridCol w="1275127">
                  <a:extLst>
                    <a:ext uri="{9D8B030D-6E8A-4147-A177-3AD203B41FA5}">
                      <a16:colId xmlns:a16="http://schemas.microsoft.com/office/drawing/2014/main" val="1144812576"/>
                    </a:ext>
                  </a:extLst>
                </a:gridCol>
                <a:gridCol w="1283515">
                  <a:extLst>
                    <a:ext uri="{9D8B030D-6E8A-4147-A177-3AD203B41FA5}">
                      <a16:colId xmlns:a16="http://schemas.microsoft.com/office/drawing/2014/main" val="932058027"/>
                    </a:ext>
                  </a:extLst>
                </a:gridCol>
                <a:gridCol w="1170162">
                  <a:extLst>
                    <a:ext uri="{9D8B030D-6E8A-4147-A177-3AD203B41FA5}">
                      <a16:colId xmlns:a16="http://schemas.microsoft.com/office/drawing/2014/main" val="3464484802"/>
                    </a:ext>
                  </a:extLst>
                </a:gridCol>
                <a:gridCol w="1195466">
                  <a:extLst>
                    <a:ext uri="{9D8B030D-6E8A-4147-A177-3AD203B41FA5}">
                      <a16:colId xmlns:a16="http://schemas.microsoft.com/office/drawing/2014/main" val="2547232363"/>
                    </a:ext>
                  </a:extLst>
                </a:gridCol>
                <a:gridCol w="1195466">
                  <a:extLst>
                    <a:ext uri="{9D8B030D-6E8A-4147-A177-3AD203B41FA5}">
                      <a16:colId xmlns:a16="http://schemas.microsoft.com/office/drawing/2014/main" val="1963726281"/>
                    </a:ext>
                  </a:extLst>
                </a:gridCol>
                <a:gridCol w="1195466">
                  <a:extLst>
                    <a:ext uri="{9D8B030D-6E8A-4147-A177-3AD203B41FA5}">
                      <a16:colId xmlns:a16="http://schemas.microsoft.com/office/drawing/2014/main" val="3358384114"/>
                    </a:ext>
                  </a:extLst>
                </a:gridCol>
              </a:tblGrid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TABUĽKA 10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884383527"/>
                  </a:ext>
                </a:extLst>
              </a:tr>
              <a:tr h="5528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skupina obyvateľstva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Počet osôb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Ročné príjmy bez odvodov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 dirty="0">
                          <a:effectLst/>
                        </a:rPr>
                        <a:t>Vrátane odvodov zamestnávateľa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Odvodový bonus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Rovná daň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Solidárny odvod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Zdravotný odvod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1144470945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19%</a:t>
                      </a:r>
                      <a:endParaRPr lang="sk-SK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10%</a:t>
                      </a:r>
                      <a:endParaRPr lang="sk-SK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9%</a:t>
                      </a:r>
                      <a:endParaRPr lang="sk-SK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458376861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zamestnanci (SP)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1 969 810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22,019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29,316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2,164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5,981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2,734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2,833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3841828025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silové zložky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51 451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0,832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1,133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0,009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0,217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0,103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0,103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1532913015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SZČO s odvodmi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231 967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1,802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1,802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0,381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0,415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0,208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0,196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1361698229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SZČO bez odvodov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115 025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0,266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0,266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0,247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0,098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0,051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0,046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2316334122"/>
                  </a:ext>
                </a:extLst>
              </a:tr>
              <a:tr h="32302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príjmy z inej samost. zár. činnosti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0,743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0,743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-0,053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0,141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0,053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0,067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830683216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dohodári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1,019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1,335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-0,108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0,254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0,127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0,120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3171600462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daň vyberaná zrážkou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0,292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0,292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-0,021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0,056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0,021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0,026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3234404546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deti do 15 rokov -  štátna dávka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838 060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0,520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0,099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0,052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0,047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1100852075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osoby na materskej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169 786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1,418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0,269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0,142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0,128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1365598467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dospelé osoby bez príjmu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1 859 244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4,420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0,840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0,442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0,398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28370081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osoby žijúce v zahraničí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200 000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362056896"/>
                  </a:ext>
                </a:extLst>
              </a:tr>
              <a:tr h="35319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Spolu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5 435 343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u="none" strike="noStrike" dirty="0">
                          <a:effectLst/>
                        </a:rPr>
                        <a:t>26,974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u="none" strike="noStrike" dirty="0">
                          <a:effectLst/>
                        </a:rPr>
                        <a:t>34,888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8,976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8,369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3,934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0" u="none" strike="noStrike" dirty="0">
                          <a:effectLst/>
                        </a:rPr>
                        <a:t>3,964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45709" anchor="b"/>
                </a:tc>
                <a:extLst>
                  <a:ext uri="{0D108BD9-81ED-4DB2-BD59-A6C34878D82A}">
                    <a16:rowId xmlns:a16="http://schemas.microsoft.com/office/drawing/2014/main" val="3279211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71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600283FE-41C4-446B-B5FA-ECA18FB61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60471"/>
              </p:ext>
            </p:extLst>
          </p:nvPr>
        </p:nvGraphicFramePr>
        <p:xfrm>
          <a:off x="1258349" y="268447"/>
          <a:ext cx="7338619" cy="5688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1540">
                  <a:extLst>
                    <a:ext uri="{9D8B030D-6E8A-4147-A177-3AD203B41FA5}">
                      <a16:colId xmlns:a16="http://schemas.microsoft.com/office/drawing/2014/main" val="84984007"/>
                    </a:ext>
                  </a:extLst>
                </a:gridCol>
                <a:gridCol w="1507079">
                  <a:extLst>
                    <a:ext uri="{9D8B030D-6E8A-4147-A177-3AD203B41FA5}">
                      <a16:colId xmlns:a16="http://schemas.microsoft.com/office/drawing/2014/main" val="3943029295"/>
                    </a:ext>
                  </a:extLst>
                </a:gridCol>
              </a:tblGrid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TABUĽKA 13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mld. €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0109986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Odvodový bonus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-8,976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04139396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Výnos z dane z príjmu FO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8,369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1349265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Výnos zo solidárneho odvodu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3,934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06993924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Vyplatená </a:t>
                      </a:r>
                      <a:r>
                        <a:rPr lang="sk-SK" sz="2000" u="none" strike="noStrike" dirty="0" err="1">
                          <a:effectLst/>
                        </a:rPr>
                        <a:t>asignačná</a:t>
                      </a:r>
                      <a:r>
                        <a:rPr lang="sk-SK" sz="2000" u="none" strike="noStrike" dirty="0">
                          <a:effectLst/>
                        </a:rPr>
                        <a:t> daň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-0,027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66724396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Výpadok dane z príjmu v ŠR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-2,416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334303453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Daň vyberaná zrážkou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-0,056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36136521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Transfery Ministerstva práce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1,633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987192800"/>
                  </a:ext>
                </a:extLst>
              </a:tr>
              <a:tr h="34752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Dodatočné zdroje Sociálnej poisťovne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0,694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71849417"/>
                  </a:ext>
                </a:extLst>
              </a:tr>
              <a:tr h="386038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Výpadok na odvodoch silových zložiek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-0,105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7036603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Úspora št. dotácie zdravotníctva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1,378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99539567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Vyšší výnos DPH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0,259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77917678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Vyrovnávacia dávka pre dôchodcov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-4,453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73695840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Kompenzácia invalidom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-0,222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07781469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0,012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23213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40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E076F-B7C1-49A7-8A51-3E7F0C91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19868"/>
          </a:xfrm>
        </p:spPr>
        <p:txBody>
          <a:bodyPr>
            <a:normAutofit fontScale="90000"/>
          </a:bodyPr>
          <a:lstStyle/>
          <a:p>
            <a:r>
              <a:rPr lang="sk-SK" sz="4400" dirty="0"/>
              <a:t>Čo so zdravotníctvom?</a:t>
            </a:r>
            <a:br>
              <a:rPr lang="sk-SK" dirty="0"/>
            </a:br>
            <a:r>
              <a:rPr lang="sk-SK" dirty="0"/>
              <a:t>Náklady rastú výrazne rýchlejšie ako HDP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CC2B0F31-A249-412A-B67E-E01D37C46A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52371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041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B7593-E493-40E8-8795-EF21131D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so zdravotníctvom?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AB4680-F4BD-4125-BE4C-D13FA7C6B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/>
          <a:lstStyle/>
          <a:p>
            <a:r>
              <a:rPr lang="sk-SK" dirty="0"/>
              <a:t>Za rok 2005 stačilo 8 percent všetkých </a:t>
            </a:r>
            <a:r>
              <a:rPr lang="sk-SK" dirty="0" err="1"/>
              <a:t>superhrubých</a:t>
            </a:r>
            <a:r>
              <a:rPr lang="sk-SK" dirty="0"/>
              <a:t> príjmov na pokrytie nákladov v zdravotníctve</a:t>
            </a:r>
          </a:p>
          <a:p>
            <a:r>
              <a:rPr lang="sk-SK" dirty="0"/>
              <a:t>Za rok 2014 stačilo 9 percent všetkých </a:t>
            </a:r>
            <a:r>
              <a:rPr lang="sk-SK" dirty="0" err="1"/>
              <a:t>superhrubých</a:t>
            </a:r>
            <a:r>
              <a:rPr lang="sk-SK" dirty="0"/>
              <a:t> príjmov</a:t>
            </a:r>
          </a:p>
          <a:p>
            <a:r>
              <a:rPr lang="sk-SK" dirty="0"/>
              <a:t>Za rok 2016 je situácia nasledovná:</a:t>
            </a:r>
          </a:p>
          <a:p>
            <a:pPr lvl="1"/>
            <a:r>
              <a:rPr lang="sk-SK" dirty="0"/>
              <a:t>Zdravotný odvod 9 percent					vyše 600 mil. € deficit</a:t>
            </a:r>
          </a:p>
          <a:p>
            <a:pPr lvl="1"/>
            <a:r>
              <a:rPr lang="sk-SK" dirty="0"/>
              <a:t>Zdravotný odvod 9 percent bez stropu			390 mil. € deficit</a:t>
            </a:r>
          </a:p>
          <a:p>
            <a:pPr lvl="1"/>
            <a:r>
              <a:rPr lang="sk-SK" dirty="0"/>
              <a:t>Zdravotný odvod 10 percent bez stropu 			bez deficitu</a:t>
            </a:r>
          </a:p>
          <a:p>
            <a:pPr marL="457200" lvl="1" indent="0">
              <a:buNone/>
            </a:pPr>
            <a:endParaRPr lang="sk-SK" dirty="0"/>
          </a:p>
          <a:p>
            <a:r>
              <a:rPr lang="sk-SK" dirty="0"/>
              <a:t>Neustále neúmerné navyšovanie nákladov na zdravotníctvo pri dnešnej miere plytvania a rozkrádania nie je riešením</a:t>
            </a:r>
          </a:p>
          <a:p>
            <a:r>
              <a:rPr lang="sk-SK" dirty="0"/>
              <a:t>SaS predstaví koncom roky reformu zdravotníctva</a:t>
            </a:r>
          </a:p>
        </p:txBody>
      </p:sp>
    </p:spTree>
    <p:extLst>
      <p:ext uri="{BB962C8B-B14F-4D97-AF65-F5344CB8AC3E}">
        <p14:creationId xmlns:p14="http://schemas.microsoft.com/office/powerpoint/2010/main" val="250730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FA584-88D6-4445-875B-FDD0A13E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Kritika Odvodového bonusu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5E9ABA77-38DF-4454-955A-F19A8C28C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6383" y="1968784"/>
            <a:ext cx="12678384" cy="44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473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612</Words>
  <Application>Microsoft Office PowerPoint</Application>
  <PresentationFormat>Širokouhlá</PresentationFormat>
  <Paragraphs>204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Fazeta</vt:lpstr>
      <vt:lpstr>Odvodový bonus</vt:lpstr>
      <vt:lpstr>Prečo potrebujeme zásadnú reformu odvodov? Preto, že dnešný systém:</vt:lpstr>
      <vt:lpstr>Odvodový bonus</vt:lpstr>
      <vt:lpstr>Odvodový bonus – dopady na ŠR</vt:lpstr>
      <vt:lpstr>Prezentácia programu PowerPoint</vt:lpstr>
      <vt:lpstr>Prezentácia programu PowerPoint</vt:lpstr>
      <vt:lpstr>Čo so zdravotníctvom? Náklady rastú výrazne rýchlejšie ako HDP</vt:lpstr>
      <vt:lpstr>Čo so zdravotníctvom?</vt:lpstr>
      <vt:lpstr>Kritika Odvodového bonusu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Odvodový bonus</dc:title>
  <dc:creator>Riso</dc:creator>
  <cp:lastModifiedBy>Róbert Buček</cp:lastModifiedBy>
  <cp:revision>13</cp:revision>
  <cp:lastPrinted>2017-06-30T07:44:18Z</cp:lastPrinted>
  <dcterms:created xsi:type="dcterms:W3CDTF">2017-06-30T05:24:06Z</dcterms:created>
  <dcterms:modified xsi:type="dcterms:W3CDTF">2017-06-30T09:23:00Z</dcterms:modified>
</cp:coreProperties>
</file>